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439" r:id="rId3"/>
    <p:sldId id="2440" r:id="rId4"/>
    <p:sldId id="2443" r:id="rId5"/>
    <p:sldId id="2444" r:id="rId6"/>
    <p:sldId id="2445" r:id="rId7"/>
    <p:sldId id="2441" r:id="rId8"/>
    <p:sldId id="2450" r:id="rId9"/>
    <p:sldId id="2448" r:id="rId10"/>
    <p:sldId id="2449" r:id="rId11"/>
    <p:sldId id="2447" r:id="rId12"/>
    <p:sldId id="2442" r:id="rId13"/>
    <p:sldId id="2446" r:id="rId14"/>
    <p:sldId id="2437" r:id="rId1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2" y="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879470-4ED7-4A56-92B4-FC5AD23EF801}" type="datetime1">
              <a:rPr lang="de-DE" smtClean="0"/>
              <a:t>04.11.2019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D0191-2BEA-48B8-8E8A-2A9D1EC3A21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DC898-28AD-4EB0-AC87-9399B6AEE86D}" type="datetime1">
              <a:rPr lang="de-DE" smtClean="0"/>
              <a:pPr/>
              <a:t>04.11.2019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560C251-82B7-4253-A774-38D73C276BCE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560C251-82B7-4253-A774-38D73C276BC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774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BAB22-BB11-4BB2-8A5F-3E58568CD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1EDAC9-677A-4C71-8197-373D309A5E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92325-60F4-4A9F-BBFE-66147FD9CF8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14B554-85E8-4A30-AB8B-936A03FF959A}" type="slidenum">
              <a:t>10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607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sz="1200" dirty="0">
                <a:solidFill>
                  <a:prstClr val="black"/>
                </a:solidFill>
              </a:rPr>
              <a:t>Copyright © Showeet.com – kostenlose PowerPoint-Vorlagen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36D9429-67C4-4688-B497-2D10480057F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54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C1F249-E998-411C-9250-F1857A034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402621E-DD54-4F61-BDEF-A3D2AA1C75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C1CFC2-A563-4937-8B62-F95AB2224F3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A164D9-7705-49D4-A9D2-34A280DAD50A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919985-EC33-4EA7-BBE6-CC10022BB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62C38C-DB58-48B4-9DE2-3230B1A6F7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EEB2F0-963A-47B8-9D37-6D0AD501B46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AA3D19-29E2-4241-AE45-BBC2D5FD3F8B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560C251-82B7-4253-A774-38D73C276BCE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00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5EE1CF-F8AC-4051-A6A4-FABAB2BF4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D759A-7408-4835-A528-EEED8F21CC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4C870C-F07F-49F3-8A9A-1294182978C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5521C7-9A18-4691-BE54-03EBB3C4398E}" type="slidenum">
              <a:t>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0D0369-82C9-46E5-8B7C-3E0497BD9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872BCE-8630-4A47-A730-F09EFF6721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976315-F59A-47C1-B639-E6F6E32FB3B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F0F05A-BB8F-46FF-A444-94AAF1140152}" type="slidenum">
              <a:t>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14A9C3-72EE-4749-BD99-9BE969126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B47EE9-CF18-4E56-AB15-2213825BFE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CE24F5-97E4-46B0-8574-350B16CCFF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3BF21E-4B5E-4A45-B5F2-6D8C3B49B21D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B9DC23-3E65-4CE2-A3D1-B0A2905D9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8F97B-E885-4892-8EAA-B1FB59F0D6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51C81B-FA2B-44F6-BB26-14122EDE437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7C1C46-3D0D-44C0-8A28-A7E02991D7D8}" type="slidenum">
              <a:t>5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3B50BF-5D8D-4176-B719-81C185C63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7F817A-09C4-4645-99B7-CBDE500CF4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9B8D4-0989-44A6-A6CF-13A52EAEFD2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A0DA6B-E474-480F-AEE6-A68FC179B738}" type="slidenum">
              <a:t>6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BAB22-BB11-4BB2-8A5F-3E58568CD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1EDAC9-677A-4C71-8197-373D309A5E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92325-60F4-4A9F-BBFE-66147FD9CF8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14B554-85E8-4A30-AB8B-936A03FF959A}" type="slidenum">
              <a:t>7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3B50BF-5D8D-4176-B719-81C185C63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7F817A-09C4-4645-99B7-CBDE500CF4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9B8D4-0989-44A6-A6CF-13A52EAEFD2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A0DA6B-E474-480F-AEE6-A68FC179B738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828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BAB22-BB11-4BB2-8A5F-3E58568CD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1EDAC9-677A-4C71-8197-373D309A5E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92325-60F4-4A9F-BBFE-66147FD9CF8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14B554-85E8-4A30-AB8B-936A03FF959A}" type="slidenum">
              <a:t>9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6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2" descr="Bildergebnis für Papiertextur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94A0BB4E-BF0A-4AEF-BA1F-68FE99AF49A0}" type="datetime1">
              <a:rPr lang="de-DE" noProof="0" smtClean="0"/>
              <a:t>04.11.2019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einfügen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2" name="Form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de-DE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de-DE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Titelplatzhalt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 rtlCol="0"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27" name="Form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de-DE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de-DE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rtlCol="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dirty="0"/>
              <a:t>Bild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lini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Bild einfügen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rtlCol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 rtlCol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8198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2" descr="Bildergebnis für Papiertextur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D7A03626-CC2E-4F03-ABF9-2D6E32FFDE03}" type="datetime1">
              <a:rPr lang="de-DE" noProof="0" smtClean="0"/>
              <a:t>04.11.2019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Titelplatzhalt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 rtlCol="0"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 rtlCol="0"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rm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de-DE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de-DE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Titelplatzhalt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4" name="Form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de-DE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de-DE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2" descr="Bildergebnis für Papiertextur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11" name="Form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2000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de-DE" sz="20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de-DE" sz="2000" b="1" i="0" spc="0" noProof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fld id="{45C00377-489B-40EC-B059-26BDDD2E89B9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4" r:id="rId5"/>
    <p:sldLayoutId id="2147483672" r:id="rId6"/>
    <p:sldLayoutId id="2147483673" r:id="rId7"/>
    <p:sldLayoutId id="2147483653" r:id="rId8"/>
    <p:sldLayoutId id="2147483671" r:id="rId9"/>
    <p:sldLayoutId id="2147483654" r:id="rId10"/>
    <p:sldLayoutId id="214748365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NIM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873664" cy="1500187"/>
          </a:xfrm>
        </p:spPr>
        <p:txBody>
          <a:bodyPr rtlCol="0"/>
          <a:lstStyle/>
          <a:p>
            <a:pPr rtl="0"/>
            <a:r>
              <a:rPr lang="de-DE" dirty="0"/>
              <a:t>Matthias Hölscher, Claas Möhlmann, Alexandra Hagedorn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3F6BEADC-FAE1-884E-8B62-36917E3FB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-1601178" y="0"/>
            <a:ext cx="7514618" cy="685800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F4F9F3-D5DE-4459-9843-B2B26DE6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6F1276-483D-404E-A71F-831F62600CAD}" type="datetime1">
              <a:rPr lang="de-DE" noProof="0" smtClean="0"/>
              <a:t>04.11.2019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1466EA-C69B-4098-BEDE-156F48E5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B4DEABD3-32F3-4D4D-8C6F-630247C25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 dirty="0">
                <a:latin typeface="Abadi" pitchFamily="34"/>
              </a:rPr>
              <a:t>ADVANCED AIPLAYER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F76C891F-9B3E-493B-B190-4DE02BE21996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BD9407-2FF4-46E9-9E6A-D48CEB07A97A}" type="slidenum">
              <a:t>10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DD93AA3-8536-47B3-AEDC-D27CBE99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E6C01A8-1B8D-4D12-9265-62B2CDEE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10</a:t>
            </a:fld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592E8F5-AEB5-4D52-8281-7C154E075D53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E73AB3-C82F-498A-80B2-E6097463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96" y="1573384"/>
            <a:ext cx="8749742" cy="4603574"/>
          </a:xfrm>
          <a:prstGeom prst="rect">
            <a:avLst/>
          </a:prstGeom>
        </p:spPr>
      </p:pic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DCC85F01-EC23-4590-9B6A-447C54EEB3FF}"/>
              </a:ext>
            </a:extLst>
          </p:cNvPr>
          <p:cNvSpPr txBox="1">
            <a:spLocks/>
          </p:cNvSpPr>
          <p:nvPr/>
        </p:nvSpPr>
        <p:spPr>
          <a:xfrm>
            <a:off x="7668293" y="1832309"/>
            <a:ext cx="3484811" cy="80786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800" dirty="0"/>
              <a:t>„</a:t>
            </a:r>
            <a:r>
              <a:rPr lang="de-DE" sz="2800" dirty="0" err="1"/>
              <a:t>MinMax</a:t>
            </a:r>
            <a:r>
              <a:rPr lang="de-DE" sz="2800" dirty="0"/>
              <a:t>“-Prinzip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4286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OberFläche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800" dirty="0"/>
              <a:t>Nur notwendige Klassen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800" dirty="0"/>
              <a:t>Browser unabhängig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800" dirty="0"/>
              <a:t>Anpassbare Grafiken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4E853D09-2599-405C-AD24-D93FEBFC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pPr rtl="0"/>
              <a:t>11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1E9E71E-231A-4265-A92F-7902E29E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182" y="6067396"/>
            <a:ext cx="2162175" cy="6286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3EC1AD5-4461-4070-9D6C-CDE4E810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552" y="1671637"/>
            <a:ext cx="2990850" cy="3514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773509-0763-45F7-AE46-B4139A1E9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385" y="1671637"/>
            <a:ext cx="279449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10012167-E862-4BD1-9125-9525F7755A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>
                <a:latin typeface="Abadi" pitchFamily="34"/>
              </a:rPr>
              <a:t>TESTS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AC550A1E-5D8D-4BAC-B993-17FCA8361761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08640" y="2406770"/>
            <a:ext cx="3151992" cy="3530391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de-DE" sz="2800" dirty="0"/>
              <a:t>Zu jeder Klasse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de-DE" sz="2800" dirty="0"/>
              <a:t>Auf verschiedenen Geräten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de-DE" sz="2800" dirty="0"/>
              <a:t>Mit verschiedenen Personen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2457FA-C7C6-4FF8-AE5B-4DB780E9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12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545C6C-43DF-46F2-8736-059EFF422E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F66B247F-3AF8-4523-9D40-543E7A9EF737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BEDDB7-1D10-4564-A12F-6FCFAEDE0BC0}" type="slidenum">
              <a:t>12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7E19E1-299D-4AD0-86EA-AFD06671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10" y="457200"/>
            <a:ext cx="5734050" cy="5648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808ED4D-D959-41DE-B660-BDA9706C7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4" y="6216471"/>
            <a:ext cx="2162175" cy="62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F2F3F47E-1E59-4676-B20F-CD01BF398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FAZIT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B37BAFCD-62E3-4EC8-AE83-65A26CF90BB0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CC5AF6-18F1-403F-AE37-132FE50906EF}" type="slidenum">
              <a:t>13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36F5D0F6-E4B7-453D-AE7B-B2DE679683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922461"/>
            <a:ext cx="6167904" cy="3705607"/>
          </a:xfrm>
        </p:spPr>
        <p:txBody>
          <a:bodyPr>
            <a:normAutofit/>
          </a:bodyPr>
          <a:lstStyle/>
          <a:p>
            <a:pPr lvl="0"/>
            <a:r>
              <a:rPr lang="de-DE" sz="2800" dirty="0"/>
              <a:t>Zeitplanung eingehalten</a:t>
            </a:r>
          </a:p>
          <a:p>
            <a:pPr lvl="0"/>
            <a:r>
              <a:rPr lang="de-DE" sz="2800" dirty="0"/>
              <a:t>Entscheidung C# nicht ideal (Schule)</a:t>
            </a:r>
          </a:p>
          <a:p>
            <a:pPr lvl="0"/>
            <a:r>
              <a:rPr lang="de-DE" sz="2800" dirty="0"/>
              <a:t>Wasserfallmodell und UML-Diagramme hilfreich</a:t>
            </a:r>
          </a:p>
          <a:p>
            <a:pPr lvl="0"/>
            <a:r>
              <a:rPr lang="de-DE" sz="2800" dirty="0"/>
              <a:t>GitHub-Verwaltung hilfreich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7BA02-4637-4FC8-B0CB-71260201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22CD1-A8DE-44FD-BBFD-F93A7911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13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7617FC-2B4B-48C2-A8ED-767509C54352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z="4400" dirty="0"/>
              <a:t>VIELEN</a:t>
            </a:r>
            <a:br>
              <a:rPr lang="de-DE" sz="4400" dirty="0"/>
            </a:br>
            <a:r>
              <a:rPr lang="de-DE" sz="4400" dirty="0"/>
              <a:t>DANK FÜR EURE AUFMERKSAMKEIT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12CA17DD-4B99-CE41-998F-A36C00269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-3215148" y="11561"/>
            <a:ext cx="9128588" cy="684643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C8920A5-4A79-4B26-A58C-583155D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5D411A-5AD8-44CB-BC96-457C79A9B28B}" type="datetime1">
              <a:rPr lang="de-DE" noProof="0" smtClean="0"/>
              <a:t>04.11.2019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A8637A-AD52-4297-BC92-E2F011D5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8FE65501-78EA-4A85-BD6A-836BB0516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VORGABEN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E4AC504B-33A5-4C0E-B2F4-53229E333F2A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A8FC6F-CDD7-4CEC-B703-6DCC59795114}" type="slidenum">
              <a:t>2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615369-0531-4D47-8DF7-16FF3A3879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922461"/>
            <a:ext cx="10515600" cy="4254502"/>
          </a:xfrm>
        </p:spPr>
        <p:txBody>
          <a:bodyPr/>
          <a:lstStyle/>
          <a:p>
            <a:pPr lvl="0"/>
            <a:r>
              <a:rPr lang="de-DE" sz="2400" dirty="0"/>
              <a:t>4 Reihen</a:t>
            </a:r>
          </a:p>
          <a:p>
            <a:pPr lvl="0"/>
            <a:r>
              <a:rPr lang="de-DE" sz="2400" dirty="0"/>
              <a:t>10 Streichhölzer</a:t>
            </a:r>
          </a:p>
          <a:p>
            <a:pPr lvl="0"/>
            <a:r>
              <a:rPr lang="de-DE" sz="2400" dirty="0"/>
              <a:t>Maximal 3 Streichhölzer pro Zug</a:t>
            </a:r>
          </a:p>
          <a:p>
            <a:pPr lvl="0"/>
            <a:r>
              <a:rPr lang="de-DE" sz="2400" dirty="0"/>
              <a:t>Gewinnbedingung – Letztes Streichholz genommen</a:t>
            </a:r>
          </a:p>
          <a:p>
            <a:pPr lvl="0"/>
            <a:r>
              <a:rPr lang="de-DE" sz="2400" dirty="0"/>
              <a:t>40 Unterrichtsstunden</a:t>
            </a:r>
          </a:p>
          <a:p>
            <a:pPr marL="0" lvl="0" indent="0">
              <a:buNone/>
            </a:pPr>
            <a:endParaRPr lang="de-DE" sz="2400" dirty="0"/>
          </a:p>
          <a:p>
            <a:pPr lvl="0"/>
            <a:r>
              <a:rPr lang="de-DE" sz="2400" dirty="0"/>
              <a:t>Wasserfallmodell</a:t>
            </a:r>
          </a:p>
          <a:p>
            <a:pPr lvl="0"/>
            <a:endParaRPr lang="de-DE" sz="2400" dirty="0"/>
          </a:p>
        </p:txBody>
      </p:sp>
      <p:pic>
        <p:nvPicPr>
          <p:cNvPr id="5" name="Grafik 15">
            <a:extLst>
              <a:ext uri="{FF2B5EF4-FFF2-40B4-BE49-F238E27FC236}">
                <a16:creationId xmlns:a16="http://schemas.microsoft.com/office/drawing/2014/main" id="{FF9E047B-C169-4909-A287-8BD90D9A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96" y="1570033"/>
            <a:ext cx="2677308" cy="42569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444D87-3DE2-4EC0-9349-1BA171D2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D19896-D83A-4047-BA30-CA8E92ED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28C8CD4-EC11-43B3-A080-C2AE080264DB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F564CBEF-FC5A-4F96-90FA-ED99E801F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SOLL-PLANUNG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6DA97980-48CB-49D1-BACE-26881D0B17F9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802FC6-3256-4FBA-B531-1E1BC0AC1739}" type="slidenum">
              <a:t>3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284FA982-1198-46F1-94D6-AF42BFB7E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922461"/>
            <a:ext cx="10515600" cy="4254502"/>
          </a:xfrm>
        </p:spPr>
        <p:txBody>
          <a:bodyPr/>
          <a:lstStyle/>
          <a:p>
            <a:pPr lvl="0"/>
            <a:r>
              <a:rPr lang="de-DE" sz="2400" dirty="0"/>
              <a:t>Konfigurierbare Einstellungen</a:t>
            </a:r>
          </a:p>
          <a:p>
            <a:pPr lvl="0"/>
            <a:r>
              <a:rPr lang="de-DE" sz="2400" dirty="0"/>
              <a:t>Variable Anzahl Spieler</a:t>
            </a:r>
          </a:p>
          <a:p>
            <a:pPr lvl="0"/>
            <a:r>
              <a:rPr lang="de-DE" sz="2400" dirty="0"/>
              <a:t>Intelligenter computergesteuerter Spieler</a:t>
            </a:r>
          </a:p>
          <a:p>
            <a:pPr lvl="0"/>
            <a:r>
              <a:rPr lang="de-DE" sz="2400" dirty="0"/>
              <a:t>Leicht anpassbar </a:t>
            </a:r>
          </a:p>
          <a:p>
            <a:pPr lvl="0"/>
            <a:r>
              <a:rPr lang="de-DE" sz="2400" dirty="0"/>
              <a:t>Leicht erweiterbar</a:t>
            </a:r>
          </a:p>
          <a:p>
            <a:pPr lvl="0"/>
            <a:r>
              <a:rPr lang="de-DE" sz="2400" dirty="0"/>
              <a:t>In C# mit BLAZOR Oberfläche/GitHub</a:t>
            </a:r>
          </a:p>
          <a:p>
            <a:pPr lvl="0"/>
            <a:endParaRPr lang="de-DE" dirty="0"/>
          </a:p>
        </p:txBody>
      </p:sp>
      <p:pic>
        <p:nvPicPr>
          <p:cNvPr id="5" name="Picture 2" descr="http://danpatrascu.com/wp-content/uploads/2019/05/blazorlogo.png">
            <a:extLst>
              <a:ext uri="{FF2B5EF4-FFF2-40B4-BE49-F238E27FC236}">
                <a16:creationId xmlns:a16="http://schemas.microsoft.com/office/drawing/2014/main" id="{3B05616A-29E2-42B7-8304-C1921F25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43960" y="2125014"/>
            <a:ext cx="1942116" cy="19421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9">
            <a:extLst>
              <a:ext uri="{FF2B5EF4-FFF2-40B4-BE49-F238E27FC236}">
                <a16:creationId xmlns:a16="http://schemas.microsoft.com/office/drawing/2014/main" id="{551071EF-84C8-4922-A8C5-797AFAE6A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45408"/>
            <a:ext cx="1403885" cy="15929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C02D866-AB36-4A70-8432-3FEDA53E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D32C44-F86C-4756-AC6C-9D80F016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3</a:t>
            </a:fld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195F877-2E73-431B-8D14-F6401D0D9D72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9ACC88-A304-4B5B-8117-82452B5FE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259" y="3938359"/>
            <a:ext cx="1481401" cy="144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0DB18483-87C5-4E3B-889F-AC4E4FE25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ENTWURF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7165F4E8-63A4-4042-87EE-E40B38A8768D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F7EFED-A195-49FA-8AF9-B3BD2975CF65}" type="slidenum">
              <a:t>4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9C107-F1BC-4E4A-AD52-77B0257A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5EB4CE-D9B7-4FD8-89DD-C418BFAF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4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1FFE6D-8346-4BEF-8CE0-9ECDDE699733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88A1C4-B00D-48FE-BE6E-0458E6D1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61" y="1577131"/>
            <a:ext cx="5922545" cy="4738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136">
            <a:extLst>
              <a:ext uri="{FF2B5EF4-FFF2-40B4-BE49-F238E27FC236}">
                <a16:creationId xmlns:a16="http://schemas.microsoft.com/office/drawing/2014/main" id="{E39CFA8E-3B78-4543-A214-4C956B69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81" y="3935257"/>
            <a:ext cx="242370" cy="3063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DE87AA59-0723-4FD4-91CD-55BC1763D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ENTWURF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99D1D9F4-BCCB-4317-9B16-DFFF3C4F4968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3927EC-06CF-4E39-B67C-13192494E45F}" type="slidenum">
              <a:t>5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4" name="Gruppieren 76">
            <a:extLst>
              <a:ext uri="{FF2B5EF4-FFF2-40B4-BE49-F238E27FC236}">
                <a16:creationId xmlns:a16="http://schemas.microsoft.com/office/drawing/2014/main" id="{5E99F712-25F3-42C7-A012-801B8466A17D}"/>
              </a:ext>
            </a:extLst>
          </p:cNvPr>
          <p:cNvGrpSpPr/>
          <p:nvPr/>
        </p:nvGrpSpPr>
        <p:grpSpPr>
          <a:xfrm>
            <a:off x="1469244" y="3327139"/>
            <a:ext cx="2331720" cy="393860"/>
            <a:chOff x="4795845" y="3796213"/>
            <a:chExt cx="2331720" cy="393860"/>
          </a:xfrm>
        </p:grpSpPr>
        <p:sp>
          <p:nvSpPr>
            <p:cNvPr id="5" name="Rechteck 7">
              <a:extLst>
                <a:ext uri="{FF2B5EF4-FFF2-40B4-BE49-F238E27FC236}">
                  <a16:creationId xmlns:a16="http://schemas.microsoft.com/office/drawing/2014/main" id="{FA472C06-BD71-4CE8-8816-F5F8EBCCFAB6}"/>
                </a:ext>
              </a:extLst>
            </p:cNvPr>
            <p:cNvSpPr/>
            <p:nvPr/>
          </p:nvSpPr>
          <p:spPr>
            <a:xfrm>
              <a:off x="4795845" y="3796213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6" name="Gerader Verbinder 6">
              <a:extLst>
                <a:ext uri="{FF2B5EF4-FFF2-40B4-BE49-F238E27FC236}">
                  <a16:creationId xmlns:a16="http://schemas.microsoft.com/office/drawing/2014/main" id="{0DB61DED-E613-4F98-8B67-B2D8C6A582EE}"/>
                </a:ext>
              </a:extLst>
            </p:cNvPr>
            <p:cNvCxnSpPr/>
            <p:nvPr/>
          </p:nvCxnSpPr>
          <p:spPr>
            <a:xfrm>
              <a:off x="4795845" y="4190073"/>
              <a:ext cx="233170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9917CBB-580A-4E33-8F88-DA3E0042A38A}"/>
              </a:ext>
            </a:extLst>
          </p:cNvPr>
          <p:cNvSpPr txBox="1"/>
          <p:nvPr/>
        </p:nvSpPr>
        <p:spPr>
          <a:xfrm>
            <a:off x="1469244" y="3327139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Rules</a:t>
            </a:r>
            <a:endParaRPr lang="de-DE" sz="11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 dirty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8" name="Gruppieren 80">
            <a:extLst>
              <a:ext uri="{FF2B5EF4-FFF2-40B4-BE49-F238E27FC236}">
                <a16:creationId xmlns:a16="http://schemas.microsoft.com/office/drawing/2014/main" id="{BACC58E9-8785-477A-B2C8-DC885596E0CA}"/>
              </a:ext>
            </a:extLst>
          </p:cNvPr>
          <p:cNvGrpSpPr/>
          <p:nvPr/>
        </p:nvGrpSpPr>
        <p:grpSpPr>
          <a:xfrm>
            <a:off x="1451527" y="2445718"/>
            <a:ext cx="2331720" cy="393859"/>
            <a:chOff x="1451527" y="2445718"/>
            <a:chExt cx="2331720" cy="393859"/>
          </a:xfrm>
        </p:grpSpPr>
        <p:sp>
          <p:nvSpPr>
            <p:cNvPr id="9" name="Rechteck 7">
              <a:extLst>
                <a:ext uri="{FF2B5EF4-FFF2-40B4-BE49-F238E27FC236}">
                  <a16:creationId xmlns:a16="http://schemas.microsoft.com/office/drawing/2014/main" id="{B56A9285-D651-4EF2-98AD-6276CB11CC84}"/>
                </a:ext>
              </a:extLst>
            </p:cNvPr>
            <p:cNvSpPr/>
            <p:nvPr/>
          </p:nvSpPr>
          <p:spPr>
            <a:xfrm>
              <a:off x="1451527" y="2445718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10" name="Gerader Verbinder 6">
              <a:extLst>
                <a:ext uri="{FF2B5EF4-FFF2-40B4-BE49-F238E27FC236}">
                  <a16:creationId xmlns:a16="http://schemas.microsoft.com/office/drawing/2014/main" id="{CBF9CB4F-A42C-4842-92C2-BC2B7EEEC848}"/>
                </a:ext>
              </a:extLst>
            </p:cNvPr>
            <p:cNvCxnSpPr/>
            <p:nvPr/>
          </p:nvCxnSpPr>
          <p:spPr>
            <a:xfrm>
              <a:off x="1451527" y="2839577"/>
              <a:ext cx="233171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1" name="Gruppieren 84">
            <a:extLst>
              <a:ext uri="{FF2B5EF4-FFF2-40B4-BE49-F238E27FC236}">
                <a16:creationId xmlns:a16="http://schemas.microsoft.com/office/drawing/2014/main" id="{71632D64-77DB-4283-ABB0-175ADC54EDB2}"/>
              </a:ext>
            </a:extLst>
          </p:cNvPr>
          <p:cNvGrpSpPr/>
          <p:nvPr/>
        </p:nvGrpSpPr>
        <p:grpSpPr>
          <a:xfrm>
            <a:off x="1451509" y="4874765"/>
            <a:ext cx="2331720" cy="393860"/>
            <a:chOff x="1451518" y="3948918"/>
            <a:chExt cx="2331720" cy="393860"/>
          </a:xfrm>
        </p:grpSpPr>
        <p:sp>
          <p:nvSpPr>
            <p:cNvPr id="12" name="Rechteck 7">
              <a:extLst>
                <a:ext uri="{FF2B5EF4-FFF2-40B4-BE49-F238E27FC236}">
                  <a16:creationId xmlns:a16="http://schemas.microsoft.com/office/drawing/2014/main" id="{BA41EEC5-8158-4C58-AE7B-F8928180B79E}"/>
                </a:ext>
              </a:extLst>
            </p:cNvPr>
            <p:cNvSpPr/>
            <p:nvPr/>
          </p:nvSpPr>
          <p:spPr>
            <a:xfrm>
              <a:off x="1451518" y="3948918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13" name="Gerader Verbinder 6">
              <a:extLst>
                <a:ext uri="{FF2B5EF4-FFF2-40B4-BE49-F238E27FC236}">
                  <a16:creationId xmlns:a16="http://schemas.microsoft.com/office/drawing/2014/main" id="{160D030B-541B-46CE-BEAD-01029D8D9659}"/>
                </a:ext>
              </a:extLst>
            </p:cNvPr>
            <p:cNvCxnSpPr/>
            <p:nvPr/>
          </p:nvCxnSpPr>
          <p:spPr>
            <a:xfrm>
              <a:off x="1451518" y="4342778"/>
              <a:ext cx="233171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F3357B-BD1E-4D67-B7E4-EC8B36BE16FF}"/>
              </a:ext>
            </a:extLst>
          </p:cNvPr>
          <p:cNvSpPr txBox="1"/>
          <p:nvPr/>
        </p:nvSpPr>
        <p:spPr>
          <a:xfrm>
            <a:off x="1451509" y="4874765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Builder</a:t>
            </a:r>
            <a:endParaRPr lang="de-DE" sz="11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15" name="Gruppieren 88">
            <a:extLst>
              <a:ext uri="{FF2B5EF4-FFF2-40B4-BE49-F238E27FC236}">
                <a16:creationId xmlns:a16="http://schemas.microsoft.com/office/drawing/2014/main" id="{A2BD1220-A1C4-49F6-9F56-5444F91FFAD9}"/>
              </a:ext>
            </a:extLst>
          </p:cNvPr>
          <p:cNvGrpSpPr/>
          <p:nvPr/>
        </p:nvGrpSpPr>
        <p:grpSpPr>
          <a:xfrm>
            <a:off x="4783700" y="3726984"/>
            <a:ext cx="2331720" cy="393860"/>
            <a:chOff x="4795845" y="2090583"/>
            <a:chExt cx="2331720" cy="393860"/>
          </a:xfrm>
        </p:grpSpPr>
        <p:sp>
          <p:nvSpPr>
            <p:cNvPr id="16" name="Rechteck 7">
              <a:extLst>
                <a:ext uri="{FF2B5EF4-FFF2-40B4-BE49-F238E27FC236}">
                  <a16:creationId xmlns:a16="http://schemas.microsoft.com/office/drawing/2014/main" id="{01FB4667-4883-4850-B14C-2FBC307E0372}"/>
                </a:ext>
              </a:extLst>
            </p:cNvPr>
            <p:cNvSpPr/>
            <p:nvPr/>
          </p:nvSpPr>
          <p:spPr>
            <a:xfrm>
              <a:off x="4795845" y="2090583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17" name="Gerader Verbinder 6">
              <a:extLst>
                <a:ext uri="{FF2B5EF4-FFF2-40B4-BE49-F238E27FC236}">
                  <a16:creationId xmlns:a16="http://schemas.microsoft.com/office/drawing/2014/main" id="{5EE1A364-EEA4-4F9B-A8D4-92DB197B438B}"/>
                </a:ext>
              </a:extLst>
            </p:cNvPr>
            <p:cNvCxnSpPr/>
            <p:nvPr/>
          </p:nvCxnSpPr>
          <p:spPr>
            <a:xfrm>
              <a:off x="4795845" y="2484443"/>
              <a:ext cx="233170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FF530A4-EDFC-435A-8DF1-ACAC9EE8F043}"/>
              </a:ext>
            </a:extLst>
          </p:cNvPr>
          <p:cNvSpPr txBox="1"/>
          <p:nvPr/>
        </p:nvSpPr>
        <p:spPr>
          <a:xfrm>
            <a:off x="4783700" y="3726984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Playground</a:t>
            </a:r>
            <a:endParaRPr lang="de-DE" sz="11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19" name="Gruppieren 92">
            <a:extLst>
              <a:ext uri="{FF2B5EF4-FFF2-40B4-BE49-F238E27FC236}">
                <a16:creationId xmlns:a16="http://schemas.microsoft.com/office/drawing/2014/main" id="{CF5F0095-8A2E-4ED0-B2E0-9FA9F77BAE60}"/>
              </a:ext>
            </a:extLst>
          </p:cNvPr>
          <p:cNvGrpSpPr/>
          <p:nvPr/>
        </p:nvGrpSpPr>
        <p:grpSpPr>
          <a:xfrm>
            <a:off x="4795845" y="2914137"/>
            <a:ext cx="2331720" cy="393860"/>
            <a:chOff x="4795845" y="2914137"/>
            <a:chExt cx="2331720" cy="393860"/>
          </a:xfrm>
        </p:grpSpPr>
        <p:sp>
          <p:nvSpPr>
            <p:cNvPr id="20" name="Rechteck 7">
              <a:extLst>
                <a:ext uri="{FF2B5EF4-FFF2-40B4-BE49-F238E27FC236}">
                  <a16:creationId xmlns:a16="http://schemas.microsoft.com/office/drawing/2014/main" id="{8854F54C-2D12-4F5F-AE33-42C1C7DA9F05}"/>
                </a:ext>
              </a:extLst>
            </p:cNvPr>
            <p:cNvSpPr/>
            <p:nvPr/>
          </p:nvSpPr>
          <p:spPr>
            <a:xfrm>
              <a:off x="4795845" y="2914137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1" name="Gerader Verbinder 6">
              <a:extLst>
                <a:ext uri="{FF2B5EF4-FFF2-40B4-BE49-F238E27FC236}">
                  <a16:creationId xmlns:a16="http://schemas.microsoft.com/office/drawing/2014/main" id="{9FF5BF72-F2EC-49D6-B91B-C90DA4E1F95C}"/>
                </a:ext>
              </a:extLst>
            </p:cNvPr>
            <p:cNvCxnSpPr/>
            <p:nvPr/>
          </p:nvCxnSpPr>
          <p:spPr>
            <a:xfrm>
              <a:off x="4795845" y="3307997"/>
              <a:ext cx="233170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F4F168A3-8EB1-4B86-B217-EEB6E4334A29}"/>
              </a:ext>
            </a:extLst>
          </p:cNvPr>
          <p:cNvSpPr txBox="1"/>
          <p:nvPr/>
        </p:nvSpPr>
        <p:spPr>
          <a:xfrm>
            <a:off x="4795845" y="2914137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Move</a:t>
            </a:r>
            <a:endParaRPr lang="de-DE" sz="11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23" name="Gruppieren 96">
            <a:extLst>
              <a:ext uri="{FF2B5EF4-FFF2-40B4-BE49-F238E27FC236}">
                <a16:creationId xmlns:a16="http://schemas.microsoft.com/office/drawing/2014/main" id="{6DF0595E-D34A-492F-B5B3-FD0BF373CD12}"/>
              </a:ext>
            </a:extLst>
          </p:cNvPr>
          <p:cNvGrpSpPr/>
          <p:nvPr/>
        </p:nvGrpSpPr>
        <p:grpSpPr>
          <a:xfrm>
            <a:off x="4796768" y="4653061"/>
            <a:ext cx="2331720" cy="393850"/>
            <a:chOff x="4796768" y="4653061"/>
            <a:chExt cx="2331720" cy="393850"/>
          </a:xfrm>
        </p:grpSpPr>
        <p:sp>
          <p:nvSpPr>
            <p:cNvPr id="24" name="Rechteck 7">
              <a:extLst>
                <a:ext uri="{FF2B5EF4-FFF2-40B4-BE49-F238E27FC236}">
                  <a16:creationId xmlns:a16="http://schemas.microsoft.com/office/drawing/2014/main" id="{683B7023-AD5F-416E-83F0-4FA9C8400E29}"/>
                </a:ext>
              </a:extLst>
            </p:cNvPr>
            <p:cNvSpPr/>
            <p:nvPr/>
          </p:nvSpPr>
          <p:spPr>
            <a:xfrm>
              <a:off x="4796768" y="4653061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5" name="Gerader Verbinder 6">
              <a:extLst>
                <a:ext uri="{FF2B5EF4-FFF2-40B4-BE49-F238E27FC236}">
                  <a16:creationId xmlns:a16="http://schemas.microsoft.com/office/drawing/2014/main" id="{3D37F092-731C-4D13-A52C-0CAE9A0953F4}"/>
                </a:ext>
              </a:extLst>
            </p:cNvPr>
            <p:cNvCxnSpPr/>
            <p:nvPr/>
          </p:nvCxnSpPr>
          <p:spPr>
            <a:xfrm>
              <a:off x="4796768" y="5046911"/>
              <a:ext cx="233171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5CB481B-43C0-42B0-A325-5D149638D00B}"/>
              </a:ext>
            </a:extLst>
          </p:cNvPr>
          <p:cNvSpPr txBox="1"/>
          <p:nvPr/>
        </p:nvSpPr>
        <p:spPr>
          <a:xfrm>
            <a:off x="4796768" y="4657514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Player</a:t>
            </a:r>
            <a:endParaRPr lang="de-DE" sz="11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 dirty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27" name="Gruppieren 100">
            <a:extLst>
              <a:ext uri="{FF2B5EF4-FFF2-40B4-BE49-F238E27FC236}">
                <a16:creationId xmlns:a16="http://schemas.microsoft.com/office/drawing/2014/main" id="{78E6C1DC-260B-4484-84CE-F8293978B4A5}"/>
              </a:ext>
            </a:extLst>
          </p:cNvPr>
          <p:cNvGrpSpPr/>
          <p:nvPr/>
        </p:nvGrpSpPr>
        <p:grpSpPr>
          <a:xfrm>
            <a:off x="8003093" y="4648599"/>
            <a:ext cx="2331720" cy="393859"/>
            <a:chOff x="8003093" y="4648599"/>
            <a:chExt cx="2331720" cy="393859"/>
          </a:xfrm>
        </p:grpSpPr>
        <p:sp>
          <p:nvSpPr>
            <p:cNvPr id="28" name="Rechteck 7">
              <a:extLst>
                <a:ext uri="{FF2B5EF4-FFF2-40B4-BE49-F238E27FC236}">
                  <a16:creationId xmlns:a16="http://schemas.microsoft.com/office/drawing/2014/main" id="{7C79678B-B4A6-4B6F-BD78-5723DE124A4F}"/>
                </a:ext>
              </a:extLst>
            </p:cNvPr>
            <p:cNvSpPr/>
            <p:nvPr/>
          </p:nvSpPr>
          <p:spPr>
            <a:xfrm>
              <a:off x="8003093" y="4648599"/>
              <a:ext cx="2331720" cy="389397"/>
            </a:xfrm>
            <a:prstGeom prst="rect">
              <a:avLst/>
            </a:prstGeom>
            <a:solidFill>
              <a:srgbClr val="FCE4F9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9" name="Gerader Verbinder 6">
              <a:extLst>
                <a:ext uri="{FF2B5EF4-FFF2-40B4-BE49-F238E27FC236}">
                  <a16:creationId xmlns:a16="http://schemas.microsoft.com/office/drawing/2014/main" id="{A721FA80-483C-48A4-A2FB-F61740C91492}"/>
                </a:ext>
              </a:extLst>
            </p:cNvPr>
            <p:cNvCxnSpPr/>
            <p:nvPr/>
          </p:nvCxnSpPr>
          <p:spPr>
            <a:xfrm>
              <a:off x="8003093" y="5042458"/>
              <a:ext cx="2331711" cy="0"/>
            </a:xfrm>
            <a:prstGeom prst="straightConnector1">
              <a:avLst/>
            </a:prstGeom>
            <a:noFill/>
            <a:ln w="12701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DFEC9D0-FC66-48A0-9195-F017EAA8FE63}"/>
              </a:ext>
            </a:extLst>
          </p:cNvPr>
          <p:cNvSpPr txBox="1"/>
          <p:nvPr/>
        </p:nvSpPr>
        <p:spPr>
          <a:xfrm>
            <a:off x="8003093" y="4648599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AiPlayer</a:t>
            </a:r>
            <a:endParaRPr lang="de-DE" sz="11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 dirty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cxnSp>
        <p:nvCxnSpPr>
          <p:cNvPr id="31" name="Gerader Verbinder 105">
            <a:extLst>
              <a:ext uri="{FF2B5EF4-FFF2-40B4-BE49-F238E27FC236}">
                <a16:creationId xmlns:a16="http://schemas.microsoft.com/office/drawing/2014/main" id="{60B41587-EAA2-4335-A336-378CC58DD82F}"/>
              </a:ext>
            </a:extLst>
          </p:cNvPr>
          <p:cNvCxnSpPr/>
          <p:nvPr/>
        </p:nvCxnSpPr>
        <p:spPr>
          <a:xfrm>
            <a:off x="4514685" y="2618082"/>
            <a:ext cx="0" cy="593894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2" name="Gerader Verbinder 106">
            <a:extLst>
              <a:ext uri="{FF2B5EF4-FFF2-40B4-BE49-F238E27FC236}">
                <a16:creationId xmlns:a16="http://schemas.microsoft.com/office/drawing/2014/main" id="{2B9BFEB2-3824-4051-8464-71BB9FF07A60}"/>
              </a:ext>
            </a:extLst>
          </p:cNvPr>
          <p:cNvCxnSpPr/>
          <p:nvPr/>
        </p:nvCxnSpPr>
        <p:spPr>
          <a:xfrm>
            <a:off x="4356695" y="2786469"/>
            <a:ext cx="0" cy="120453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3" name="Gerader Verbinder 107">
            <a:extLst>
              <a:ext uri="{FF2B5EF4-FFF2-40B4-BE49-F238E27FC236}">
                <a16:creationId xmlns:a16="http://schemas.microsoft.com/office/drawing/2014/main" id="{8ECA62E8-7BE5-4605-B826-038FE13E9615}"/>
              </a:ext>
            </a:extLst>
          </p:cNvPr>
          <p:cNvCxnSpPr/>
          <p:nvPr/>
        </p:nvCxnSpPr>
        <p:spPr>
          <a:xfrm>
            <a:off x="4148523" y="2937071"/>
            <a:ext cx="4188" cy="2030379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4" name="Gerader Verbinder 109">
            <a:extLst>
              <a:ext uri="{FF2B5EF4-FFF2-40B4-BE49-F238E27FC236}">
                <a16:creationId xmlns:a16="http://schemas.microsoft.com/office/drawing/2014/main" id="{6663B6BC-DF35-40C0-B939-8AFCC315F1FE}"/>
              </a:ext>
            </a:extLst>
          </p:cNvPr>
          <p:cNvCxnSpPr/>
          <p:nvPr/>
        </p:nvCxnSpPr>
        <p:spPr>
          <a:xfrm>
            <a:off x="3790736" y="2618082"/>
            <a:ext cx="723949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5" name="Gerader Verbinder 110">
            <a:extLst>
              <a:ext uri="{FF2B5EF4-FFF2-40B4-BE49-F238E27FC236}">
                <a16:creationId xmlns:a16="http://schemas.microsoft.com/office/drawing/2014/main" id="{C9AE5F3B-5C18-486E-9C07-375DD4D2ECEA}"/>
              </a:ext>
            </a:extLst>
          </p:cNvPr>
          <p:cNvCxnSpPr/>
          <p:nvPr/>
        </p:nvCxnSpPr>
        <p:spPr>
          <a:xfrm>
            <a:off x="3783229" y="2783461"/>
            <a:ext cx="573466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6" name="Gerader Verbinder 111">
            <a:extLst>
              <a:ext uri="{FF2B5EF4-FFF2-40B4-BE49-F238E27FC236}">
                <a16:creationId xmlns:a16="http://schemas.microsoft.com/office/drawing/2014/main" id="{09B7E9DF-E904-4A13-A2CE-26043C98A36F}"/>
              </a:ext>
            </a:extLst>
          </p:cNvPr>
          <p:cNvCxnSpPr/>
          <p:nvPr/>
        </p:nvCxnSpPr>
        <p:spPr>
          <a:xfrm>
            <a:off x="3790736" y="2947998"/>
            <a:ext cx="361975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8" name="Gerader Verbinder 113">
            <a:extLst>
              <a:ext uri="{FF2B5EF4-FFF2-40B4-BE49-F238E27FC236}">
                <a16:creationId xmlns:a16="http://schemas.microsoft.com/office/drawing/2014/main" id="{FC3B91B8-DE07-4209-B7CF-E5D4BF332500}"/>
              </a:ext>
            </a:extLst>
          </p:cNvPr>
          <p:cNvCxnSpPr/>
          <p:nvPr/>
        </p:nvCxnSpPr>
        <p:spPr>
          <a:xfrm>
            <a:off x="4514685" y="3197894"/>
            <a:ext cx="273662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39" name="Gerader Verbinder 114">
            <a:extLst>
              <a:ext uri="{FF2B5EF4-FFF2-40B4-BE49-F238E27FC236}">
                <a16:creationId xmlns:a16="http://schemas.microsoft.com/office/drawing/2014/main" id="{D6F1867A-01A1-48B6-89D5-D27E16978512}"/>
              </a:ext>
            </a:extLst>
          </p:cNvPr>
          <p:cNvCxnSpPr/>
          <p:nvPr/>
        </p:nvCxnSpPr>
        <p:spPr>
          <a:xfrm>
            <a:off x="4356695" y="3994080"/>
            <a:ext cx="439150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cxnSp>
        <p:nvCxnSpPr>
          <p:cNvPr id="40" name="Gerader Verbinder 115">
            <a:extLst>
              <a:ext uri="{FF2B5EF4-FFF2-40B4-BE49-F238E27FC236}">
                <a16:creationId xmlns:a16="http://schemas.microsoft.com/office/drawing/2014/main" id="{3FF03D4F-771D-45BD-9FB0-0978DC9F8AC2}"/>
              </a:ext>
            </a:extLst>
          </p:cNvPr>
          <p:cNvCxnSpPr/>
          <p:nvPr/>
        </p:nvCxnSpPr>
        <p:spPr>
          <a:xfrm>
            <a:off x="4148523" y="4952847"/>
            <a:ext cx="639824" cy="0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sp>
        <p:nvSpPr>
          <p:cNvPr id="43" name="Textfeld 118">
            <a:extLst>
              <a:ext uri="{FF2B5EF4-FFF2-40B4-BE49-F238E27FC236}">
                <a16:creationId xmlns:a16="http://schemas.microsoft.com/office/drawing/2014/main" id="{7167CF1E-9B00-4F81-8C69-C0F061B53405}"/>
              </a:ext>
            </a:extLst>
          </p:cNvPr>
          <p:cNvSpPr txBox="1"/>
          <p:nvPr/>
        </p:nvSpPr>
        <p:spPr>
          <a:xfrm>
            <a:off x="3739155" y="2431746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4" name="Textfeld 119">
            <a:extLst>
              <a:ext uri="{FF2B5EF4-FFF2-40B4-BE49-F238E27FC236}">
                <a16:creationId xmlns:a16="http://schemas.microsoft.com/office/drawing/2014/main" id="{1EBE241C-91B4-4E45-809C-2A048CBAB3CF}"/>
              </a:ext>
            </a:extLst>
          </p:cNvPr>
          <p:cNvSpPr txBox="1"/>
          <p:nvPr/>
        </p:nvSpPr>
        <p:spPr>
          <a:xfrm>
            <a:off x="4591860" y="2978228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5" name="Textfeld 120">
            <a:extLst>
              <a:ext uri="{FF2B5EF4-FFF2-40B4-BE49-F238E27FC236}">
                <a16:creationId xmlns:a16="http://schemas.microsoft.com/office/drawing/2014/main" id="{34ABE253-47CE-41CF-B8F5-337B8CE29C55}"/>
              </a:ext>
            </a:extLst>
          </p:cNvPr>
          <p:cNvSpPr txBox="1"/>
          <p:nvPr/>
        </p:nvSpPr>
        <p:spPr>
          <a:xfrm>
            <a:off x="3731584" y="2591272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6" name="Textfeld 121">
            <a:extLst>
              <a:ext uri="{FF2B5EF4-FFF2-40B4-BE49-F238E27FC236}">
                <a16:creationId xmlns:a16="http://schemas.microsoft.com/office/drawing/2014/main" id="{7FE2B25D-E180-4801-9972-6EDB3DA288BD}"/>
              </a:ext>
            </a:extLst>
          </p:cNvPr>
          <p:cNvSpPr txBox="1"/>
          <p:nvPr/>
        </p:nvSpPr>
        <p:spPr>
          <a:xfrm>
            <a:off x="1263037" y="3321818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7" name="Textfeld 122">
            <a:extLst>
              <a:ext uri="{FF2B5EF4-FFF2-40B4-BE49-F238E27FC236}">
                <a16:creationId xmlns:a16="http://schemas.microsoft.com/office/drawing/2014/main" id="{03F335EB-CF5C-4EDE-AC59-831A1B079B78}"/>
              </a:ext>
            </a:extLst>
          </p:cNvPr>
          <p:cNvSpPr txBox="1"/>
          <p:nvPr/>
        </p:nvSpPr>
        <p:spPr>
          <a:xfrm>
            <a:off x="3748966" y="2751731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48" name="Textfeld 123">
            <a:extLst>
              <a:ext uri="{FF2B5EF4-FFF2-40B4-BE49-F238E27FC236}">
                <a16:creationId xmlns:a16="http://schemas.microsoft.com/office/drawing/2014/main" id="{FEACFF85-606E-41BE-9672-4E1BF51F4FDE}"/>
              </a:ext>
            </a:extLst>
          </p:cNvPr>
          <p:cNvSpPr txBox="1"/>
          <p:nvPr/>
        </p:nvSpPr>
        <p:spPr>
          <a:xfrm>
            <a:off x="4468060" y="4727877"/>
            <a:ext cx="396264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1…N</a:t>
            </a:r>
          </a:p>
        </p:txBody>
      </p:sp>
      <p:cxnSp>
        <p:nvCxnSpPr>
          <p:cNvPr id="49" name="Gerade Verbindung mit Pfeil 127">
            <a:extLst>
              <a:ext uri="{FF2B5EF4-FFF2-40B4-BE49-F238E27FC236}">
                <a16:creationId xmlns:a16="http://schemas.microsoft.com/office/drawing/2014/main" id="{D3965D15-D339-45AD-88A9-9B368A4249FA}"/>
              </a:ext>
            </a:extLst>
          </p:cNvPr>
          <p:cNvCxnSpPr/>
          <p:nvPr/>
        </p:nvCxnSpPr>
        <p:spPr>
          <a:xfrm flipH="1">
            <a:off x="7127555" y="4952847"/>
            <a:ext cx="87553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788BB9FE-6F94-4A30-98B1-E888DD1878FE}"/>
              </a:ext>
            </a:extLst>
          </p:cNvPr>
          <p:cNvSpPr txBox="1"/>
          <p:nvPr/>
        </p:nvSpPr>
        <p:spPr>
          <a:xfrm>
            <a:off x="1451527" y="2445718"/>
            <a:ext cx="2331710" cy="637693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Game</a:t>
            </a:r>
            <a:endParaRPr lang="de-DE" sz="11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" b="0" i="0" u="none" strike="noStrike" kern="1200" cap="none" spc="0" baseline="0" dirty="0">
              <a:solidFill>
                <a:srgbClr val="262626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  <a:p>
            <a: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cxnSp>
        <p:nvCxnSpPr>
          <p:cNvPr id="52" name="Gerader Verbinder 104">
            <a:extLst>
              <a:ext uri="{FF2B5EF4-FFF2-40B4-BE49-F238E27FC236}">
                <a16:creationId xmlns:a16="http://schemas.microsoft.com/office/drawing/2014/main" id="{A53E4984-A2C4-4993-A207-3820BC37D8F2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2393666" y="4241640"/>
            <a:ext cx="29087" cy="637589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sp>
        <p:nvSpPr>
          <p:cNvPr id="53" name="Textfeld 142">
            <a:extLst>
              <a:ext uri="{FF2B5EF4-FFF2-40B4-BE49-F238E27FC236}">
                <a16:creationId xmlns:a16="http://schemas.microsoft.com/office/drawing/2014/main" id="{34B37C77-368A-4E53-AEEB-C7404CDEDD93}"/>
              </a:ext>
            </a:extLst>
          </p:cNvPr>
          <p:cNvSpPr txBox="1"/>
          <p:nvPr/>
        </p:nvSpPr>
        <p:spPr>
          <a:xfrm>
            <a:off x="2513909" y="4023066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55" name="Textfeld 144">
            <a:extLst>
              <a:ext uri="{FF2B5EF4-FFF2-40B4-BE49-F238E27FC236}">
                <a16:creationId xmlns:a16="http://schemas.microsoft.com/office/drawing/2014/main" id="{D21B0E18-B468-476A-988A-85615BA14843}"/>
              </a:ext>
            </a:extLst>
          </p:cNvPr>
          <p:cNvSpPr txBox="1"/>
          <p:nvPr/>
        </p:nvSpPr>
        <p:spPr>
          <a:xfrm>
            <a:off x="7127546" y="4709004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56" name="Textfeld 145">
            <a:extLst>
              <a:ext uri="{FF2B5EF4-FFF2-40B4-BE49-F238E27FC236}">
                <a16:creationId xmlns:a16="http://schemas.microsoft.com/office/drawing/2014/main" id="{AE348C79-2EAF-4939-82AF-71CC7B8840D8}"/>
              </a:ext>
            </a:extLst>
          </p:cNvPr>
          <p:cNvSpPr txBox="1"/>
          <p:nvPr/>
        </p:nvSpPr>
        <p:spPr>
          <a:xfrm>
            <a:off x="7781864" y="4727877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57" name="Fußzeilenplatzhalter 56">
            <a:extLst>
              <a:ext uri="{FF2B5EF4-FFF2-40B4-BE49-F238E27FC236}">
                <a16:creationId xmlns:a16="http://schemas.microsoft.com/office/drawing/2014/main" id="{1A306697-4D0A-4A03-A315-A565D00D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58" name="Foliennummernplatzhalter 57">
            <a:extLst>
              <a:ext uri="{FF2B5EF4-FFF2-40B4-BE49-F238E27FC236}">
                <a16:creationId xmlns:a16="http://schemas.microsoft.com/office/drawing/2014/main" id="{1DA86D45-441E-4F92-91B7-7EDB526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5</a:t>
            </a:fld>
            <a:endParaRPr lang="de-DE" noProof="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0AD4D54-AA09-4D2B-BCC6-86B89FF7F605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104">
            <a:extLst>
              <a:ext uri="{FF2B5EF4-FFF2-40B4-BE49-F238E27FC236}">
                <a16:creationId xmlns:a16="http://schemas.microsoft.com/office/drawing/2014/main" id="{156DD569-0C4E-4A88-89DF-8640D1E379E4}"/>
              </a:ext>
            </a:extLst>
          </p:cNvPr>
          <p:cNvCxnSpPr>
            <a:cxnSpLocks/>
          </p:cNvCxnSpPr>
          <p:nvPr/>
        </p:nvCxnSpPr>
        <p:spPr>
          <a:xfrm>
            <a:off x="2350529" y="3102312"/>
            <a:ext cx="1" cy="216361"/>
          </a:xfrm>
          <a:prstGeom prst="straightConnector1">
            <a:avLst/>
          </a:prstGeom>
          <a:noFill/>
          <a:ln w="19046" cap="flat">
            <a:solidFill>
              <a:srgbClr val="0D0D0D"/>
            </a:solidFill>
            <a:prstDash val="solid"/>
            <a:miter/>
          </a:ln>
        </p:spPr>
      </p:cxnSp>
      <p:sp>
        <p:nvSpPr>
          <p:cNvPr id="66" name="Textfeld 142">
            <a:extLst>
              <a:ext uri="{FF2B5EF4-FFF2-40B4-BE49-F238E27FC236}">
                <a16:creationId xmlns:a16="http://schemas.microsoft.com/office/drawing/2014/main" id="{F0040008-0520-4237-8D6D-17F40AFFE64F}"/>
              </a:ext>
            </a:extLst>
          </p:cNvPr>
          <p:cNvSpPr txBox="1"/>
          <p:nvPr/>
        </p:nvSpPr>
        <p:spPr>
          <a:xfrm>
            <a:off x="2100660" y="3055174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  <p:sp>
        <p:nvSpPr>
          <p:cNvPr id="67" name="Textfeld 142">
            <a:extLst>
              <a:ext uri="{FF2B5EF4-FFF2-40B4-BE49-F238E27FC236}">
                <a16:creationId xmlns:a16="http://schemas.microsoft.com/office/drawing/2014/main" id="{0DFBA154-056B-4080-8E94-81D22CD5DF09}"/>
              </a:ext>
            </a:extLst>
          </p:cNvPr>
          <p:cNvSpPr txBox="1"/>
          <p:nvPr/>
        </p:nvSpPr>
        <p:spPr>
          <a:xfrm>
            <a:off x="2345378" y="3147992"/>
            <a:ext cx="242370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7">
            <a:extLst>
              <a:ext uri="{FF2B5EF4-FFF2-40B4-BE49-F238E27FC236}">
                <a16:creationId xmlns:a16="http://schemas.microsoft.com/office/drawing/2014/main" id="{F6D0A007-4BD5-48E0-AB3C-0FA4706B7F57}"/>
              </a:ext>
            </a:extLst>
          </p:cNvPr>
          <p:cNvSpPr/>
          <p:nvPr/>
        </p:nvSpPr>
        <p:spPr>
          <a:xfrm>
            <a:off x="6573122" y="3907793"/>
            <a:ext cx="3027048" cy="389397"/>
          </a:xfrm>
          <a:prstGeom prst="rect">
            <a:avLst/>
          </a:prstGeom>
          <a:solidFill>
            <a:srgbClr val="FCE4F9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Rechteck 7">
            <a:extLst>
              <a:ext uri="{FF2B5EF4-FFF2-40B4-BE49-F238E27FC236}">
                <a16:creationId xmlns:a16="http://schemas.microsoft.com/office/drawing/2014/main" id="{E82D689A-C382-4200-8294-67DE5B364CC3}"/>
              </a:ext>
            </a:extLst>
          </p:cNvPr>
          <p:cNvSpPr/>
          <p:nvPr/>
        </p:nvSpPr>
        <p:spPr>
          <a:xfrm>
            <a:off x="2324102" y="3898278"/>
            <a:ext cx="3027048" cy="389397"/>
          </a:xfrm>
          <a:prstGeom prst="rect">
            <a:avLst/>
          </a:prstGeom>
          <a:solidFill>
            <a:srgbClr val="FCE4F9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Rechteck 7">
            <a:extLst>
              <a:ext uri="{FF2B5EF4-FFF2-40B4-BE49-F238E27FC236}">
                <a16:creationId xmlns:a16="http://schemas.microsoft.com/office/drawing/2014/main" id="{8D498AAD-0806-49C1-8E1F-2BAD38B25483}"/>
              </a:ext>
            </a:extLst>
          </p:cNvPr>
          <p:cNvSpPr/>
          <p:nvPr/>
        </p:nvSpPr>
        <p:spPr>
          <a:xfrm>
            <a:off x="6573136" y="2664025"/>
            <a:ext cx="3027048" cy="389397"/>
          </a:xfrm>
          <a:prstGeom prst="rect">
            <a:avLst/>
          </a:prstGeom>
          <a:solidFill>
            <a:srgbClr val="FCE4F9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Rechteck 7">
            <a:extLst>
              <a:ext uri="{FF2B5EF4-FFF2-40B4-BE49-F238E27FC236}">
                <a16:creationId xmlns:a16="http://schemas.microsoft.com/office/drawing/2014/main" id="{1F78CB1E-23E9-43AC-A00B-11E15CEFF42E}"/>
              </a:ext>
            </a:extLst>
          </p:cNvPr>
          <p:cNvSpPr/>
          <p:nvPr/>
        </p:nvSpPr>
        <p:spPr>
          <a:xfrm>
            <a:off x="2324102" y="2666109"/>
            <a:ext cx="3027048" cy="389397"/>
          </a:xfrm>
          <a:prstGeom prst="rect">
            <a:avLst/>
          </a:prstGeom>
          <a:solidFill>
            <a:srgbClr val="FCE4F9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" name="Rechteck 29">
            <a:extLst>
              <a:ext uri="{FF2B5EF4-FFF2-40B4-BE49-F238E27FC236}">
                <a16:creationId xmlns:a16="http://schemas.microsoft.com/office/drawing/2014/main" id="{34BB0C0D-0AA8-4F3B-B4FA-159CA77469B8}"/>
              </a:ext>
            </a:extLst>
          </p:cNvPr>
          <p:cNvSpPr/>
          <p:nvPr/>
        </p:nvSpPr>
        <p:spPr>
          <a:xfrm>
            <a:off x="838203" y="1904996"/>
            <a:ext cx="9725028" cy="3819521"/>
          </a:xfrm>
          <a:prstGeom prst="rect">
            <a:avLst/>
          </a:prstGeom>
          <a:noFill/>
          <a:ln w="28575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3" name="Gerade Verbindung mit Pfeil 12">
            <a:extLst>
              <a:ext uri="{FF2B5EF4-FFF2-40B4-BE49-F238E27FC236}">
                <a16:creationId xmlns:a16="http://schemas.microsoft.com/office/drawing/2014/main" id="{B76C39DD-3E2E-4263-BFBE-230887D315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342509" y="3077487"/>
            <a:ext cx="1239269" cy="12567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cxnSp>
        <p:nvCxnSpPr>
          <p:cNvPr id="4" name="Gerade Verbindung mit Pfeil 15">
            <a:extLst>
              <a:ext uri="{FF2B5EF4-FFF2-40B4-BE49-F238E27FC236}">
                <a16:creationId xmlns:a16="http://schemas.microsoft.com/office/drawing/2014/main" id="{20340011-CB4E-42AA-8C3C-049442DE2F37}"/>
              </a:ext>
            </a:extLst>
          </p:cNvPr>
          <p:cNvCxnSpPr/>
          <p:nvPr/>
        </p:nvCxnSpPr>
        <p:spPr>
          <a:xfrm>
            <a:off x="8009503" y="3515310"/>
            <a:ext cx="0" cy="405618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cxnSp>
        <p:nvCxnSpPr>
          <p:cNvPr id="5" name="Gerade Verbindung mit Pfeil 17">
            <a:extLst>
              <a:ext uri="{FF2B5EF4-FFF2-40B4-BE49-F238E27FC236}">
                <a16:creationId xmlns:a16="http://schemas.microsoft.com/office/drawing/2014/main" id="{4654DB91-7992-4FFE-9AA7-C64F9AD5098C}"/>
              </a:ext>
            </a:extLst>
          </p:cNvPr>
          <p:cNvCxnSpPr/>
          <p:nvPr/>
        </p:nvCxnSpPr>
        <p:spPr>
          <a:xfrm flipH="1">
            <a:off x="5342510" y="4449314"/>
            <a:ext cx="1239268" cy="0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cxnSp>
        <p:nvCxnSpPr>
          <p:cNvPr id="6" name="Gerade Verbindung mit Pfeil 23">
            <a:extLst>
              <a:ext uri="{FF2B5EF4-FFF2-40B4-BE49-F238E27FC236}">
                <a16:creationId xmlns:a16="http://schemas.microsoft.com/office/drawing/2014/main" id="{2EF376DE-6313-4284-9F59-AB3EA6112917}"/>
              </a:ext>
            </a:extLst>
          </p:cNvPr>
          <p:cNvCxnSpPr>
            <a:endCxn id="16" idx="1"/>
          </p:cNvCxnSpPr>
          <p:nvPr/>
        </p:nvCxnSpPr>
        <p:spPr>
          <a:xfrm flipH="1">
            <a:off x="1628775" y="4301099"/>
            <a:ext cx="695328" cy="0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cxnSp>
        <p:nvCxnSpPr>
          <p:cNvPr id="7" name="Gerade Verbindung mit Pfeil 26">
            <a:extLst>
              <a:ext uri="{FF2B5EF4-FFF2-40B4-BE49-F238E27FC236}">
                <a16:creationId xmlns:a16="http://schemas.microsoft.com/office/drawing/2014/main" id="{3A970FA8-40DC-4F05-834B-F166215FC554}"/>
              </a:ext>
            </a:extLst>
          </p:cNvPr>
          <p:cNvCxnSpPr>
            <a:stCxn id="15" idx="1"/>
          </p:cNvCxnSpPr>
          <p:nvPr/>
        </p:nvCxnSpPr>
        <p:spPr>
          <a:xfrm>
            <a:off x="1628775" y="3090050"/>
            <a:ext cx="695328" cy="0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cxnSp>
        <p:nvCxnSpPr>
          <p:cNvPr id="8" name="Gerade Verbindung mit Pfeil 20">
            <a:extLst>
              <a:ext uri="{FF2B5EF4-FFF2-40B4-BE49-F238E27FC236}">
                <a16:creationId xmlns:a16="http://schemas.microsoft.com/office/drawing/2014/main" id="{10A05D3E-918A-476A-99F0-111208522984}"/>
              </a:ext>
            </a:extLst>
          </p:cNvPr>
          <p:cNvCxnSpPr/>
          <p:nvPr/>
        </p:nvCxnSpPr>
        <p:spPr>
          <a:xfrm flipV="1">
            <a:off x="3685160" y="3515310"/>
            <a:ext cx="0" cy="405618"/>
          </a:xfrm>
          <a:prstGeom prst="straightConnector1">
            <a:avLst/>
          </a:prstGeom>
          <a:noFill/>
          <a:ln w="28575" cap="flat">
            <a:solidFill>
              <a:srgbClr val="404040"/>
            </a:solidFill>
            <a:prstDash val="solid"/>
            <a:round/>
            <a:tailEnd type="arrow"/>
          </a:ln>
        </p:spPr>
      </p:cxnSp>
      <p:sp>
        <p:nvSpPr>
          <p:cNvPr id="9" name="Titel 2">
            <a:extLst>
              <a:ext uri="{FF2B5EF4-FFF2-40B4-BE49-F238E27FC236}">
                <a16:creationId xmlns:a16="http://schemas.microsoft.com/office/drawing/2014/main" id="{E47D65C6-42BD-4297-9C0D-F4C204D4E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ENTWURF</a:t>
            </a:r>
          </a:p>
        </p:txBody>
      </p: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5D909250-E405-4608-8165-98F4767A9B40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88D0B0-3EB6-4B38-9F00-F73501961440}" type="slidenum">
              <a:t>6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A156F869-0342-4534-80CF-F50BE017EB86}"/>
              </a:ext>
            </a:extLst>
          </p:cNvPr>
          <p:cNvSpPr/>
          <p:nvPr/>
        </p:nvSpPr>
        <p:spPr>
          <a:xfrm>
            <a:off x="2324103" y="2664799"/>
            <a:ext cx="3018406" cy="825376"/>
          </a:xfrm>
          <a:prstGeom prst="rect">
            <a:avLst/>
          </a:prstGeom>
          <a:noFill/>
          <a:ln w="19046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ChoosePlayer</a:t>
            </a:r>
            <a:endParaRPr lang="de-DE" sz="1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do/</a:t>
            </a:r>
            <a:r>
              <a:rPr lang="de-DE" sz="16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SetCurrentPlayer</a:t>
            </a:r>
            <a:endParaRPr lang="de-DE" sz="16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12" name="Rechteck 5">
            <a:extLst>
              <a:ext uri="{FF2B5EF4-FFF2-40B4-BE49-F238E27FC236}">
                <a16:creationId xmlns:a16="http://schemas.microsoft.com/office/drawing/2014/main" id="{82C71EB5-4F96-4E4B-AF4B-4F043EF26490}"/>
              </a:ext>
            </a:extLst>
          </p:cNvPr>
          <p:cNvSpPr/>
          <p:nvPr/>
        </p:nvSpPr>
        <p:spPr>
          <a:xfrm>
            <a:off x="6581778" y="2664799"/>
            <a:ext cx="3018406" cy="850510"/>
          </a:xfrm>
          <a:prstGeom prst="rect">
            <a:avLst/>
          </a:prstGeom>
          <a:noFill/>
          <a:ln w="19046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RequestPlayerResponse</a:t>
            </a:r>
            <a:endParaRPr lang="de-DE" sz="1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do/</a:t>
            </a:r>
            <a:r>
              <a:rPr lang="de-DE" sz="16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GetMoveFromPlayer</a:t>
            </a:r>
            <a:endParaRPr lang="de-DE" sz="16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13" name="Rechteck 8">
            <a:extLst>
              <a:ext uri="{FF2B5EF4-FFF2-40B4-BE49-F238E27FC236}">
                <a16:creationId xmlns:a16="http://schemas.microsoft.com/office/drawing/2014/main" id="{03AFE0F1-3AA8-443E-BBD6-D8E1A9C8A0AD}"/>
              </a:ext>
            </a:extLst>
          </p:cNvPr>
          <p:cNvSpPr/>
          <p:nvPr/>
        </p:nvSpPr>
        <p:spPr>
          <a:xfrm>
            <a:off x="6581778" y="3907798"/>
            <a:ext cx="3018406" cy="1164835"/>
          </a:xfrm>
          <a:prstGeom prst="rect">
            <a:avLst/>
          </a:prstGeom>
          <a:noFill/>
          <a:ln w="19046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ApplyMove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do/ValidateMove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do/AdjustPlayground</a:t>
            </a:r>
          </a:p>
        </p:txBody>
      </p:sp>
      <p:sp>
        <p:nvSpPr>
          <p:cNvPr id="14" name="Rechteck 9">
            <a:extLst>
              <a:ext uri="{FF2B5EF4-FFF2-40B4-BE49-F238E27FC236}">
                <a16:creationId xmlns:a16="http://schemas.microsoft.com/office/drawing/2014/main" id="{969DC7B0-8477-4990-906B-A99E2873F104}"/>
              </a:ext>
            </a:extLst>
          </p:cNvPr>
          <p:cNvSpPr/>
          <p:nvPr/>
        </p:nvSpPr>
        <p:spPr>
          <a:xfrm>
            <a:off x="2324103" y="3907798"/>
            <a:ext cx="3018406" cy="991419"/>
          </a:xfrm>
          <a:prstGeom prst="rect">
            <a:avLst/>
          </a:prstGeom>
          <a:noFill/>
          <a:ln w="19046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IsGameOver</a:t>
            </a:r>
            <a:endParaRPr lang="de-DE" sz="1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8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262626"/>
                </a:solidFill>
                <a:uFillTx/>
                <a:latin typeface="Calibri"/>
              </a:rPr>
              <a:t>do/</a:t>
            </a:r>
            <a:r>
              <a:rPr lang="de-DE" sz="1600" b="0" i="0" u="none" strike="noStrike" kern="1200" cap="none" spc="0" baseline="0" dirty="0" err="1">
                <a:solidFill>
                  <a:srgbClr val="262626"/>
                </a:solidFill>
                <a:uFillTx/>
                <a:latin typeface="Calibri"/>
              </a:rPr>
              <a:t>AreMoreMovesPossible</a:t>
            </a:r>
            <a:endParaRPr lang="de-DE" sz="1600" b="0" i="0" u="none" strike="noStrike" kern="1200" cap="none" spc="0" baseline="0" dirty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15" name="Ellipse 1">
            <a:extLst>
              <a:ext uri="{FF2B5EF4-FFF2-40B4-BE49-F238E27FC236}">
                <a16:creationId xmlns:a16="http://schemas.microsoft.com/office/drawing/2014/main" id="{2C96B027-7A89-4881-B8B4-4022F6EC6371}"/>
              </a:ext>
            </a:extLst>
          </p:cNvPr>
          <p:cNvSpPr/>
          <p:nvPr/>
        </p:nvSpPr>
        <p:spPr>
          <a:xfrm>
            <a:off x="1343025" y="2951939"/>
            <a:ext cx="285750" cy="27622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04040"/>
          </a:solidFill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Ellipse 10">
            <a:extLst>
              <a:ext uri="{FF2B5EF4-FFF2-40B4-BE49-F238E27FC236}">
                <a16:creationId xmlns:a16="http://schemas.microsoft.com/office/drawing/2014/main" id="{DDA6D0C6-4CF2-4249-8B3D-C010A4160805}"/>
              </a:ext>
            </a:extLst>
          </p:cNvPr>
          <p:cNvSpPr/>
          <p:nvPr/>
        </p:nvSpPr>
        <p:spPr>
          <a:xfrm>
            <a:off x="1343025" y="4162988"/>
            <a:ext cx="285750" cy="27622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Ellipse 11">
            <a:extLst>
              <a:ext uri="{FF2B5EF4-FFF2-40B4-BE49-F238E27FC236}">
                <a16:creationId xmlns:a16="http://schemas.microsoft.com/office/drawing/2014/main" id="{564E8028-496D-4E33-A68A-6C70B5172776}"/>
              </a:ext>
            </a:extLst>
          </p:cNvPr>
          <p:cNvSpPr/>
          <p:nvPr/>
        </p:nvSpPr>
        <p:spPr>
          <a:xfrm>
            <a:off x="1407316" y="4222406"/>
            <a:ext cx="157167" cy="1574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04040"/>
          </a:solidFill>
          <a:ln w="12701" cap="flat">
            <a:solidFill>
              <a:srgbClr val="404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8" name="Grafik 32">
            <a:extLst>
              <a:ext uri="{FF2B5EF4-FFF2-40B4-BE49-F238E27FC236}">
                <a16:creationId xmlns:a16="http://schemas.microsoft.com/office/drawing/2014/main" id="{A140C191-C798-4E7D-86A5-22D77377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1900662"/>
            <a:ext cx="2013517" cy="4504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Rechteck 33">
            <a:extLst>
              <a:ext uri="{FF2B5EF4-FFF2-40B4-BE49-F238E27FC236}">
                <a16:creationId xmlns:a16="http://schemas.microsoft.com/office/drawing/2014/main" id="{3D0D24BF-5D69-4CFF-A797-765697FACDA8}"/>
              </a:ext>
            </a:extLst>
          </p:cNvPr>
          <p:cNvSpPr/>
          <p:nvPr/>
        </p:nvSpPr>
        <p:spPr>
          <a:xfrm>
            <a:off x="902000" y="1925991"/>
            <a:ext cx="740910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Game</a:t>
            </a: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70E21CBF-F41B-4653-BB73-7F2BE216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472379E8-E576-4E46-920A-C93C4402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6</a:t>
            </a:fld>
            <a:endParaRPr lang="de-DE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FAE47F7-9D7C-46D8-B80F-BB909EFF7BD3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B4DEABD3-32F3-4D4D-8C6F-630247C25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>
                <a:latin typeface="Abadi" pitchFamily="34"/>
              </a:rPr>
              <a:t>IMPLEMENTIERUNG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F76C891F-9B3E-493B-B190-4DE02BE21996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BD9407-2FF4-46E9-9E6A-D48CEB07A97A}" type="slidenum">
              <a:t>7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87186C87-2E05-4A51-A0E0-FE49496A16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922461"/>
            <a:ext cx="10515600" cy="4254502"/>
          </a:xfrm>
        </p:spPr>
        <p:txBody>
          <a:bodyPr>
            <a:normAutofit/>
          </a:bodyPr>
          <a:lstStyle/>
          <a:p>
            <a:pPr lvl="0"/>
            <a:r>
              <a:rPr lang="de-DE" sz="2800" dirty="0"/>
              <a:t>MVVM</a:t>
            </a:r>
          </a:p>
          <a:p>
            <a:pPr lvl="0"/>
            <a:r>
              <a:rPr lang="de-DE" sz="2800" dirty="0"/>
              <a:t>Einfache Struktur – Array </a:t>
            </a:r>
            <a:r>
              <a:rPr lang="de-DE" sz="2800" dirty="0" err="1"/>
              <a:t>Playground</a:t>
            </a:r>
            <a:r>
              <a:rPr lang="de-DE" sz="2800" dirty="0"/>
              <a:t>-, Move-Klasse</a:t>
            </a:r>
          </a:p>
          <a:p>
            <a:pPr lvl="0"/>
            <a:r>
              <a:rPr lang="de-DE" sz="2800" dirty="0"/>
              <a:t>Konfigurierbar</a:t>
            </a:r>
          </a:p>
          <a:p>
            <a:pPr lvl="0"/>
            <a:r>
              <a:rPr lang="de-DE" sz="2800" dirty="0" err="1"/>
              <a:t>Immutable</a:t>
            </a:r>
            <a:r>
              <a:rPr lang="de-DE" sz="2800" dirty="0"/>
              <a:t> Objekte</a:t>
            </a:r>
          </a:p>
          <a:p>
            <a:pPr lvl="0"/>
            <a:r>
              <a:rPr lang="de-DE" sz="2800" dirty="0" err="1"/>
              <a:t>AiPlayer</a:t>
            </a:r>
            <a:r>
              <a:rPr lang="de-DE" sz="2800" dirty="0"/>
              <a:t> mit verschiedenen Strategien</a:t>
            </a:r>
          </a:p>
          <a:p>
            <a:pPr lvl="0"/>
            <a:endParaRPr lang="de-DE" sz="2800" dirty="0"/>
          </a:p>
          <a:p>
            <a:pPr lvl="0"/>
            <a:endParaRPr lang="de-DE" sz="2800" dirty="0"/>
          </a:p>
          <a:p>
            <a:pPr lvl="0"/>
            <a:endParaRPr lang="de-DE" sz="28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C0AA7B-93B8-4BED-8355-A8A184D8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1E1CB-A29C-44EE-AAC1-395344F5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7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6F131D-E39B-4D6A-B798-F52083945B78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E47D65C6-42BD-4297-9C0D-F4C204D4E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 dirty="0">
                <a:latin typeface="Abadi" pitchFamily="34"/>
              </a:rPr>
              <a:t>GAME</a:t>
            </a:r>
          </a:p>
        </p:txBody>
      </p: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5D909250-E405-4608-8165-98F4767A9B40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88D0B0-3EB6-4B38-9F00-F73501961440}" type="slidenum">
              <a:t>8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70E21CBF-F41B-4653-BB73-7F2BE216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472379E8-E576-4E46-920A-C93C4402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8</a:t>
            </a:fld>
            <a:endParaRPr lang="de-DE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FAE47F7-9D7C-46D8-B80F-BB909EFF7BD3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4CF1362-9D1B-4151-90E7-28FE2DD2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8" y="2109330"/>
            <a:ext cx="5582784" cy="269316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1A25FBB-EC0C-4CFA-B2C4-4186B6BA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290" y="2109330"/>
            <a:ext cx="5582784" cy="27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2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B4DEABD3-32F3-4D4D-8C6F-630247C25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42833"/>
            <a:ext cx="10515600" cy="637199"/>
          </a:xfrm>
        </p:spPr>
        <p:txBody>
          <a:bodyPr/>
          <a:lstStyle/>
          <a:p>
            <a:pPr lvl="0"/>
            <a:r>
              <a:rPr lang="de-DE" dirty="0">
                <a:latin typeface="Abadi" pitchFamily="34"/>
              </a:rPr>
              <a:t>AIPLAYER</a:t>
            </a:r>
          </a:p>
        </p:txBody>
      </p:sp>
      <p:sp>
        <p:nvSpPr>
          <p:cNvPr id="3" name="Foliennummernplatzhalter 7">
            <a:extLst>
              <a:ext uri="{FF2B5EF4-FFF2-40B4-BE49-F238E27FC236}">
                <a16:creationId xmlns:a16="http://schemas.microsoft.com/office/drawing/2014/main" id="{F76C891F-9B3E-493B-B190-4DE02BE21996}"/>
              </a:ext>
            </a:extLst>
          </p:cNvPr>
          <p:cNvSpPr txBox="1"/>
          <p:nvPr/>
        </p:nvSpPr>
        <p:spPr>
          <a:xfrm>
            <a:off x="11353803" y="6356351"/>
            <a:ext cx="515081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BD9407-2FF4-46E9-9E6A-D48CEB07A97A}" type="slidenum">
              <a:t>9</a:t>
            </a:fld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AFCE6-BA04-4D83-8C65-AA5656D7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3" y="2023544"/>
            <a:ext cx="11619613" cy="372043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F10FFD-2819-4CEB-9996-25029BD0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Matthias Hölscher, Claas Möhlmann, Alexandra Hagedorn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E13A0F-3AC5-4506-A7E5-7841475C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5C00377-489B-40EC-B059-26BDDD2E89B9}" type="slidenum">
              <a:rPr lang="de-DE" noProof="0" smtClean="0"/>
              <a:pPr rtl="0"/>
              <a:t>9</a:t>
            </a:fld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E92FB-E026-441B-BCE7-A78CD0B97341}"/>
              </a:ext>
            </a:extLst>
          </p:cNvPr>
          <p:cNvSpPr/>
          <p:nvPr/>
        </p:nvSpPr>
        <p:spPr>
          <a:xfrm>
            <a:off x="9156879" y="6176963"/>
            <a:ext cx="2318197" cy="544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97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566835_TF33670525.potx" id="{E6920DFA-780C-4AF7-99EB-B9FA7D7597BE}" vid="{43F1F2FD-C0AE-462F-A24F-C59BB9A3B20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Winter</Template>
  <TotalTime>0</TotalTime>
  <Words>302</Words>
  <Application>Microsoft Office PowerPoint</Application>
  <PresentationFormat>Breitbild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Abadi</vt:lpstr>
      <vt:lpstr>Arial</vt:lpstr>
      <vt:lpstr>Calibri</vt:lpstr>
      <vt:lpstr>Calibri Light</vt:lpstr>
      <vt:lpstr>Gill Sans</vt:lpstr>
      <vt:lpstr>Office-Design</vt:lpstr>
      <vt:lpstr>NIM</vt:lpstr>
      <vt:lpstr>VORGABEN</vt:lpstr>
      <vt:lpstr>SOLL-PLANUNG</vt:lpstr>
      <vt:lpstr>ENTWURF</vt:lpstr>
      <vt:lpstr>ENTWURF</vt:lpstr>
      <vt:lpstr>ENTWURF</vt:lpstr>
      <vt:lpstr>IMPLEMENTIERUNG</vt:lpstr>
      <vt:lpstr>GAME</vt:lpstr>
      <vt:lpstr>AIPLAYER</vt:lpstr>
      <vt:lpstr>ADVANCED AIPLAYER</vt:lpstr>
      <vt:lpstr>OberFläche</vt:lpstr>
      <vt:lpstr>TESTS</vt:lpstr>
      <vt:lpstr>FAZIT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2019-11-02T18:45:39Z</dcterms:created>
  <dcterms:modified xsi:type="dcterms:W3CDTF">2019-11-04T04:26:28Z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2018-08-01T19:01:31.0731005Z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